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288" r:id="rId4"/>
    <p:sldId id="330" r:id="rId5"/>
    <p:sldId id="289" r:id="rId6"/>
    <p:sldId id="291" r:id="rId7"/>
    <p:sldId id="329" r:id="rId8"/>
    <p:sldId id="323" r:id="rId9"/>
    <p:sldId id="328" r:id="rId10"/>
    <p:sldId id="324" r:id="rId11"/>
    <p:sldId id="27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64B"/>
    <a:srgbClr val="335687"/>
    <a:srgbClr val="542344"/>
    <a:srgbClr val="604A7B"/>
    <a:srgbClr val="076D54"/>
    <a:srgbClr val="000F6E"/>
    <a:srgbClr val="8B167A"/>
    <a:srgbClr val="BDC812"/>
    <a:srgbClr val="000D5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87466" autoAdjust="0"/>
  </p:normalViewPr>
  <p:slideViewPr>
    <p:cSldViewPr>
      <p:cViewPr varScale="1">
        <p:scale>
          <a:sx n="125" d="100"/>
          <a:sy n="125" d="100"/>
        </p:scale>
        <p:origin x="11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68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52400"/>
            <a:ext cx="7010399" cy="457200"/>
          </a:xfrm>
          <a:prstGeom prst="rect">
            <a:avLst/>
          </a:prstGeom>
        </p:spPr>
        <p:txBody>
          <a:bodyPr vert="horz" lIns="93177" tIns="46589" rIns="93177" bIns="46589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algn="ctr">
              <a:defRPr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8839200"/>
            <a:ext cx="3048000" cy="304800"/>
          </a:xfrm>
          <a:prstGeom prst="rect">
            <a:avLst/>
          </a:prstGeom>
        </p:spPr>
        <p:txBody>
          <a:bodyPr vert="horz" lIns="93177" tIns="46589" rIns="93177" bIns="46589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38200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8" y="8839200"/>
            <a:ext cx="3038475" cy="304800"/>
          </a:xfrm>
          <a:prstGeom prst="rect">
            <a:avLst/>
          </a:prstGeom>
        </p:spPr>
        <p:txBody>
          <a:bodyPr vert="horz" lIns="93177" tIns="46589" rIns="93177" bIns="46589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13EF97-BBA1-410E-97C4-E1D25F874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3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80322-E201-4372-97C5-04897D7DD3C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3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BB45E-B865-4874-8EEF-7A48A73461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8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87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5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03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84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92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2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10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64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4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7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BB45E-B865-4874-8EEF-7A48A73461C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7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1371600" y="914400"/>
            <a:ext cx="7772400" cy="1524000"/>
          </a:xfrm>
          <a:prstGeom prst="rect">
            <a:avLst/>
          </a:prstGeom>
          <a:solidFill>
            <a:srgbClr val="076D54">
              <a:alpha val="75000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371600" y="914400"/>
            <a:ext cx="7772400" cy="1524000"/>
          </a:xfrm>
          <a:noFill/>
        </p:spPr>
        <p:txBody>
          <a:bodyPr/>
          <a:lstStyle>
            <a:lvl1pPr algn="r">
              <a:defRPr sz="5200" u="none">
                <a:solidFill>
                  <a:srgbClr val="542344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0504" y="2531165"/>
            <a:ext cx="6781800" cy="2895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>
                <a:solidFill>
                  <a:srgbClr val="335687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542344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21C45F3-6193-48EE-A407-50207F53F733}" type="datetimeFigureOut">
              <a:rPr lang="en-US" smtClean="0"/>
              <a:pPr>
                <a:defRPr/>
              </a:pPr>
              <a:t>4/21/2017</a:t>
            </a:fld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542344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accent5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E6F5EA1-1223-499D-BA14-831C9241C4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Isosceles Triangle 10"/>
          <p:cNvSpPr/>
          <p:nvPr/>
        </p:nvSpPr>
        <p:spPr bwMode="blackWhite">
          <a:xfrm rot="10800000">
            <a:off x="0" y="0"/>
            <a:ext cx="1676400" cy="4572000"/>
          </a:xfrm>
          <a:prstGeom prst="triangle">
            <a:avLst>
              <a:gd name="adj" fmla="val 100000"/>
            </a:avLst>
          </a:prstGeom>
          <a:solidFill>
            <a:srgbClr val="542344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2" name="Isosceles Triangle 11"/>
          <p:cNvSpPr/>
          <p:nvPr/>
        </p:nvSpPr>
        <p:spPr bwMode="blackWhite">
          <a:xfrm rot="10800000">
            <a:off x="0" y="0"/>
            <a:ext cx="1752600" cy="2286000"/>
          </a:xfrm>
          <a:prstGeom prst="triangle">
            <a:avLst>
              <a:gd name="adj" fmla="val 100000"/>
            </a:avLst>
          </a:prstGeom>
          <a:solidFill>
            <a:srgbClr val="335687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 bwMode="blackWhite">
          <a:xfrm>
            <a:off x="7239000" y="3733800"/>
            <a:ext cx="1905000" cy="3124200"/>
          </a:xfrm>
          <a:prstGeom prst="triangle">
            <a:avLst>
              <a:gd name="adj" fmla="val 100000"/>
            </a:avLst>
          </a:prstGeom>
          <a:solidFill>
            <a:srgbClr val="076D54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 bwMode="blackWhite">
          <a:xfrm>
            <a:off x="7086600" y="5426765"/>
            <a:ext cx="2057400" cy="1431235"/>
          </a:xfrm>
          <a:prstGeom prst="triangle">
            <a:avLst>
              <a:gd name="adj" fmla="val 100000"/>
            </a:avLst>
          </a:prstGeom>
          <a:solidFill>
            <a:srgbClr val="542344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3" name="Picture 2" descr="\\SERVER01\RedirectedFolders\Matt\My Documents\Special Projects\OCCS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846002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solidFill>
                  <a:srgbClr val="54234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ts val="600"/>
              </a:spcBef>
              <a:buClr>
                <a:srgbClr val="542344"/>
              </a:buClr>
              <a:defRPr sz="2800">
                <a:solidFill>
                  <a:srgbClr val="542344"/>
                </a:solidFill>
              </a:defRPr>
            </a:lvl1pPr>
            <a:lvl2pPr>
              <a:spcBef>
                <a:spcPts val="0"/>
              </a:spcBef>
              <a:buClr>
                <a:srgbClr val="335687"/>
              </a:buClr>
              <a:defRPr sz="2400" b="0">
                <a:solidFill>
                  <a:srgbClr val="335687"/>
                </a:solidFill>
              </a:defRPr>
            </a:lvl2pPr>
            <a:lvl3pPr>
              <a:spcBef>
                <a:spcPts val="0"/>
              </a:spcBef>
              <a:buClr>
                <a:srgbClr val="542344"/>
              </a:buClr>
              <a:defRPr sz="2100">
                <a:solidFill>
                  <a:srgbClr val="542344"/>
                </a:solidFill>
              </a:defRPr>
            </a:lvl3pPr>
            <a:lvl4pPr>
              <a:spcBef>
                <a:spcPts val="0"/>
              </a:spcBef>
              <a:buClr>
                <a:srgbClr val="335687"/>
              </a:buClr>
              <a:defRPr sz="1800">
                <a:solidFill>
                  <a:srgbClr val="335687"/>
                </a:solidFill>
              </a:defRPr>
            </a:lvl4pPr>
            <a:lvl5pPr>
              <a:spcBef>
                <a:spcPts val="0"/>
              </a:spcBef>
              <a:buClr>
                <a:srgbClr val="542344"/>
              </a:buClr>
              <a:defRPr sz="1500">
                <a:solidFill>
                  <a:srgbClr val="5423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D3E5E-AC22-4F5D-8A89-E1FED7B45359}" type="datetimeFigureOut">
              <a:rPr lang="en-US" smtClean="0"/>
              <a:pPr>
                <a:defRPr/>
              </a:pPr>
              <a:t>4/21/2017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E30AE-28B9-4A84-A462-A4D1B9DF2F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466A-71E6-4E66-A019-564DED473A47}" type="datetimeFigureOut">
              <a:rPr lang="en-US" smtClean="0"/>
              <a:pPr>
                <a:defRPr/>
              </a:pPr>
              <a:t>4/21/2017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B0A1-CC94-4B36-B9F2-97089315F0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blackWhite">
          <a:xfrm>
            <a:off x="0" y="0"/>
            <a:ext cx="9144000" cy="1219200"/>
          </a:xfrm>
          <a:prstGeom prst="rect">
            <a:avLst/>
          </a:prstGeom>
          <a:solidFill>
            <a:srgbClr val="076D54">
              <a:alpha val="75000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" name="Isosceles Triangle 19"/>
          <p:cNvSpPr/>
          <p:nvPr/>
        </p:nvSpPr>
        <p:spPr bwMode="blackWhite">
          <a:xfrm rot="10800000">
            <a:off x="0" y="0"/>
            <a:ext cx="990600" cy="1752600"/>
          </a:xfrm>
          <a:prstGeom prst="triangle">
            <a:avLst>
              <a:gd name="adj" fmla="val 100000"/>
            </a:avLst>
          </a:prstGeom>
          <a:solidFill>
            <a:srgbClr val="335687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1" y="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rgbClr val="542344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BEAEAD-044B-4D4F-93D7-DD0713D51F4E}" type="datetimeFigureOut">
              <a:rPr lang="en-US" smtClean="0"/>
              <a:pPr>
                <a:defRPr/>
              </a:pPr>
              <a:t>4/21/2017</a:t>
            </a:fld>
            <a:endParaRPr lang="en-US" dirty="0"/>
          </a:p>
        </p:txBody>
      </p:sp>
      <p:sp>
        <p:nvSpPr>
          <p:cNvPr id="1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rgbClr val="542344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accent5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682279A-E7E9-4783-8C5C-DBA1913409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Isosceles Triangle 14"/>
          <p:cNvSpPr/>
          <p:nvPr/>
        </p:nvSpPr>
        <p:spPr bwMode="blackWhite">
          <a:xfrm rot="10800000">
            <a:off x="0" y="0"/>
            <a:ext cx="1066800" cy="914400"/>
          </a:xfrm>
          <a:prstGeom prst="triangle">
            <a:avLst>
              <a:gd name="adj" fmla="val 100000"/>
            </a:avLst>
          </a:prstGeom>
          <a:solidFill>
            <a:srgbClr val="542344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" name="Isosceles Triangle 13"/>
          <p:cNvSpPr/>
          <p:nvPr userDrawn="1"/>
        </p:nvSpPr>
        <p:spPr bwMode="blackWhite">
          <a:xfrm>
            <a:off x="8153400" y="5113506"/>
            <a:ext cx="990600" cy="1752600"/>
          </a:xfrm>
          <a:prstGeom prst="triangle">
            <a:avLst>
              <a:gd name="adj" fmla="val 100000"/>
            </a:avLst>
          </a:prstGeom>
          <a:solidFill>
            <a:srgbClr val="335687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6" name="Isosceles Triangle 15"/>
          <p:cNvSpPr/>
          <p:nvPr userDrawn="1"/>
        </p:nvSpPr>
        <p:spPr bwMode="blackWhite">
          <a:xfrm>
            <a:off x="8077200" y="5943600"/>
            <a:ext cx="1066800" cy="922506"/>
          </a:xfrm>
          <a:prstGeom prst="triangle">
            <a:avLst>
              <a:gd name="adj" fmla="val 100000"/>
            </a:avLst>
          </a:prstGeom>
          <a:solidFill>
            <a:srgbClr val="542344"/>
          </a:solidFill>
          <a:ln w="5715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" name="Picture 2" descr="\\SERVER01\RedirectedFolders\Matt\My Documents\Special Projects\OCCS Log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15000"/>
            <a:ext cx="115375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 u="sng">
          <a:solidFill>
            <a:srgbClr val="542344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 u="sng">
          <a:solidFill>
            <a:srgbClr val="BDC81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 u="sng">
          <a:solidFill>
            <a:srgbClr val="BDC81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 u="sng">
          <a:solidFill>
            <a:srgbClr val="BDC81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 u="sng">
          <a:solidFill>
            <a:srgbClr val="BDC81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rgbClr val="542344"/>
        </a:buClr>
        <a:buSzPct val="80000"/>
        <a:buFont typeface="Wingdings" pitchFamily="2" charset="2"/>
        <a:buChar char="l"/>
        <a:defRPr sz="3300">
          <a:solidFill>
            <a:srgbClr val="335687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rgbClr val="542344"/>
        </a:buClr>
        <a:buSzPct val="70000"/>
        <a:buFont typeface="Wingdings" pitchFamily="2" charset="2"/>
        <a:buChar char="l"/>
        <a:defRPr sz="3000" b="0">
          <a:solidFill>
            <a:srgbClr val="335687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542344"/>
        </a:buClr>
        <a:buSzPct val="65000"/>
        <a:buFont typeface="Wingdings" pitchFamily="2" charset="2"/>
        <a:buChar char="l"/>
        <a:defRPr sz="2600">
          <a:solidFill>
            <a:srgbClr val="335687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rgbClr val="542344"/>
        </a:buClr>
        <a:buSzPct val="60000"/>
        <a:buFont typeface="Wingdings" pitchFamily="2" charset="2"/>
        <a:buChar char="l"/>
        <a:defRPr sz="2200">
          <a:solidFill>
            <a:srgbClr val="335687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rgbClr val="542344"/>
        </a:buClr>
        <a:buSzPct val="60000"/>
        <a:buFont typeface="Wingdings" pitchFamily="2" charset="2"/>
        <a:buChar char="l"/>
        <a:defRPr sz="2200">
          <a:solidFill>
            <a:srgbClr val="335687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School Finance 102</a:t>
            </a:r>
            <a:endParaRPr lang="en-US" sz="5000" dirty="0"/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440504" y="2971799"/>
            <a:ext cx="7703496" cy="2454965"/>
          </a:xfrm>
        </p:spPr>
        <p:txBody>
          <a:bodyPr/>
          <a:lstStyle/>
          <a:p>
            <a:pPr algn="ctr"/>
            <a:r>
              <a:rPr lang="en-US" dirty="0" smtClean="0"/>
              <a:t>EXPECTATIONS &amp; BEST PRACTICES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OCCS Regional</a:t>
            </a:r>
          </a:p>
          <a:p>
            <a:pPr algn="ctr"/>
            <a:r>
              <a:rPr lang="en-US" dirty="0" smtClean="0"/>
              <a:t>Board Training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Reauthorization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Data Dashboard</a:t>
            </a:r>
          </a:p>
          <a:p>
            <a:pPr lvl="1"/>
            <a:r>
              <a:rPr lang="en-US" dirty="0" smtClean="0"/>
              <a:t>Meeting Financial Standards each year of the school’s Contract.</a:t>
            </a:r>
          </a:p>
          <a:p>
            <a:pPr lvl="2"/>
            <a:r>
              <a:rPr lang="en-US" sz="2000" dirty="0" smtClean="0"/>
              <a:t>Annual Audit Standards</a:t>
            </a:r>
          </a:p>
          <a:p>
            <a:pPr lvl="3"/>
            <a:r>
              <a:rPr lang="en-US" sz="1700" dirty="0" smtClean="0"/>
              <a:t>GASB 68 Effects not considered</a:t>
            </a:r>
          </a:p>
          <a:p>
            <a:pPr lvl="2"/>
            <a:r>
              <a:rPr lang="en-US" sz="2000" dirty="0" smtClean="0"/>
              <a:t>Assets to Liabilities (Current and Multi-Year)</a:t>
            </a:r>
          </a:p>
          <a:p>
            <a:pPr lvl="2"/>
            <a:r>
              <a:rPr lang="en-US" sz="2000" dirty="0" smtClean="0"/>
              <a:t>Cash on Hand</a:t>
            </a:r>
          </a:p>
          <a:p>
            <a:pPr lvl="2"/>
            <a:r>
              <a:rPr lang="en-US" sz="2000" dirty="0" smtClean="0"/>
              <a:t>Total Margin and Three-Year Aggregated Total Margin</a:t>
            </a:r>
          </a:p>
          <a:p>
            <a:pPr lvl="2"/>
            <a:r>
              <a:rPr lang="en-US" sz="2000" dirty="0" smtClean="0"/>
              <a:t>FTE Variance v. Budget (FTE Trends)</a:t>
            </a:r>
          </a:p>
          <a:p>
            <a:r>
              <a:rPr lang="en-US" dirty="0" smtClean="0"/>
              <a:t>Consequences of Not Meeting Standards</a:t>
            </a:r>
          </a:p>
          <a:p>
            <a:pPr lvl="1"/>
            <a:r>
              <a:rPr lang="en-US" dirty="0" smtClean="0"/>
              <a:t>Renewed or Non-renewed</a:t>
            </a:r>
          </a:p>
          <a:p>
            <a:pPr lvl="2"/>
            <a:r>
              <a:rPr lang="en-US" dirty="0" smtClean="0"/>
              <a:t>Trending Up or Down?</a:t>
            </a:r>
          </a:p>
          <a:p>
            <a:pPr lvl="2"/>
            <a:r>
              <a:rPr lang="en-US" dirty="0" smtClean="0"/>
              <a:t>Reasonable Exceptions</a:t>
            </a:r>
          </a:p>
          <a:p>
            <a:pPr lvl="1"/>
            <a:r>
              <a:rPr lang="en-US" dirty="0" smtClean="0"/>
              <a:t>Non-Renewed, Closure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724400"/>
            <a:ext cx="1567543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90600" y="152400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542344"/>
              </a:buClr>
              <a:buSzPct val="80000"/>
              <a:buFont typeface="Wingdings" pitchFamily="2" charset="2"/>
              <a:buChar char="l"/>
              <a:defRPr sz="2800">
                <a:solidFill>
                  <a:srgbClr val="542344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335687"/>
              </a:buClr>
              <a:buSzPct val="70000"/>
              <a:buFont typeface="Wingdings" pitchFamily="2" charset="2"/>
              <a:buChar char="l"/>
              <a:defRPr sz="2400" b="0">
                <a:solidFill>
                  <a:srgbClr val="335687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42344"/>
              </a:buClr>
              <a:buSzPct val="65000"/>
              <a:buFont typeface="Wingdings" pitchFamily="2" charset="2"/>
              <a:buChar char="l"/>
              <a:defRPr sz="2100">
                <a:solidFill>
                  <a:srgbClr val="542344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335687"/>
              </a:buClr>
              <a:buSzPct val="60000"/>
              <a:buFont typeface="Wingdings" pitchFamily="2" charset="2"/>
              <a:buChar char="l"/>
              <a:defRPr sz="1800">
                <a:solidFill>
                  <a:srgbClr val="335687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42344"/>
              </a:buClr>
              <a:buSzPct val="60000"/>
              <a:buFont typeface="Wingdings" pitchFamily="2" charset="2"/>
              <a:buChar char="l"/>
              <a:defRPr sz="1500">
                <a:solidFill>
                  <a:srgbClr val="542344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4800" b="1" dirty="0" smtClean="0"/>
              <a:t>Questions?</a:t>
            </a:r>
          </a:p>
          <a:p>
            <a:pPr marL="342900" lvl="1" indent="-342900">
              <a:spcBef>
                <a:spcPts val="600"/>
              </a:spcBef>
              <a:buClr>
                <a:srgbClr val="81167A"/>
              </a:buClr>
              <a:buSzPct val="80000"/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90600" y="1828800"/>
            <a:ext cx="495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542344"/>
              </a:buClr>
              <a:buSzPct val="80000"/>
              <a:buFont typeface="Wingdings" pitchFamily="2" charset="2"/>
              <a:buChar char="l"/>
              <a:defRPr sz="2800">
                <a:solidFill>
                  <a:srgbClr val="542344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335687"/>
              </a:buClr>
              <a:buSzPct val="70000"/>
              <a:buFont typeface="Wingdings" pitchFamily="2" charset="2"/>
              <a:buChar char="l"/>
              <a:defRPr sz="2400" b="0">
                <a:solidFill>
                  <a:srgbClr val="335687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42344"/>
              </a:buClr>
              <a:buSzPct val="65000"/>
              <a:buFont typeface="Wingdings" pitchFamily="2" charset="2"/>
              <a:buChar char="l"/>
              <a:defRPr sz="2100">
                <a:solidFill>
                  <a:srgbClr val="542344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335687"/>
              </a:buClr>
              <a:buSzPct val="60000"/>
              <a:buFont typeface="Wingdings" pitchFamily="2" charset="2"/>
              <a:buChar char="l"/>
              <a:defRPr sz="1800">
                <a:solidFill>
                  <a:srgbClr val="335687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542344"/>
              </a:buClr>
              <a:buSzPct val="60000"/>
              <a:buFont typeface="Wingdings" pitchFamily="2" charset="2"/>
              <a:buChar char="l"/>
              <a:defRPr sz="1500">
                <a:solidFill>
                  <a:srgbClr val="542344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4500" b="1" dirty="0" smtClean="0">
                <a:solidFill>
                  <a:srgbClr val="335687"/>
                </a:solidFill>
              </a:rPr>
              <a:t>Adrianne Shreve</a:t>
            </a:r>
          </a:p>
          <a:p>
            <a:pPr>
              <a:buFont typeface="Wingdings" pitchFamily="2" charset="2"/>
              <a:buNone/>
            </a:pPr>
            <a:r>
              <a:rPr lang="en-US" sz="3000" dirty="0" smtClean="0">
                <a:solidFill>
                  <a:srgbClr val="335687"/>
                </a:solidFill>
              </a:rPr>
              <a:t>(419) 720-5202</a:t>
            </a:r>
          </a:p>
          <a:p>
            <a:pPr>
              <a:buFont typeface="Wingdings" pitchFamily="2" charset="2"/>
              <a:buNone/>
            </a:pPr>
            <a:r>
              <a:rPr lang="en-US" sz="3000" dirty="0" smtClean="0">
                <a:solidFill>
                  <a:srgbClr val="335687"/>
                </a:solidFill>
              </a:rPr>
              <a:t>adrianne@ohioschools.org</a:t>
            </a:r>
            <a:endParaRPr lang="en-US" sz="3000" b="1" dirty="0" smtClean="0">
              <a:solidFill>
                <a:srgbClr val="335687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81167A"/>
              </a:buClr>
              <a:buSzPct val="80000"/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733800"/>
            <a:ext cx="4572000" cy="2930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Today’s Goal</a:t>
            </a:r>
          </a:p>
          <a:p>
            <a:pPr lvl="1"/>
            <a:r>
              <a:rPr lang="en-US" dirty="0" smtClean="0"/>
              <a:t>To inform community school board members of financial expectations and standards of Ohio, OCCS and national charter school organizations.</a:t>
            </a:r>
          </a:p>
          <a:p>
            <a:pPr marL="0" indent="0">
              <a:buNone/>
            </a:pPr>
            <a:r>
              <a:rPr lang="en-US" dirty="0" smtClean="0"/>
              <a:t>Today’s Agenda:</a:t>
            </a:r>
          </a:p>
          <a:p>
            <a:pPr lvl="1"/>
            <a:r>
              <a:rPr lang="en-US" dirty="0" smtClean="0"/>
              <a:t>Financial Statement Formats</a:t>
            </a:r>
          </a:p>
          <a:p>
            <a:pPr lvl="1"/>
            <a:r>
              <a:rPr lang="en-US" dirty="0" smtClean="0"/>
              <a:t>Fiscal Officer Relationship</a:t>
            </a:r>
          </a:p>
          <a:p>
            <a:pPr lvl="1"/>
            <a:r>
              <a:rPr lang="en-US" dirty="0" smtClean="0"/>
              <a:t>OCCS Monthly Monitoring</a:t>
            </a:r>
          </a:p>
          <a:p>
            <a:pPr lvl="1"/>
            <a:r>
              <a:rPr lang="en-US" dirty="0" smtClean="0"/>
              <a:t>ODE Forecasts</a:t>
            </a:r>
          </a:p>
          <a:p>
            <a:pPr lvl="1"/>
            <a:r>
              <a:rPr lang="en-US" dirty="0" smtClean="0"/>
              <a:t>ODE Budget</a:t>
            </a:r>
          </a:p>
          <a:p>
            <a:pPr lvl="1"/>
            <a:r>
              <a:rPr lang="en-US" dirty="0" smtClean="0"/>
              <a:t>Audits</a:t>
            </a:r>
          </a:p>
          <a:p>
            <a:pPr lvl="1"/>
            <a:r>
              <a:rPr lang="en-US" dirty="0" smtClean="0"/>
              <a:t>Contract Financial Goals</a:t>
            </a:r>
          </a:p>
          <a:p>
            <a:pPr lvl="1"/>
            <a:r>
              <a:rPr lang="en-US" dirty="0" smtClean="0"/>
              <a:t>Reauthorization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352800"/>
            <a:ext cx="3124200" cy="2084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Financial Statement Formats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r>
              <a:rPr lang="en-US" sz="2800" dirty="0" smtClean="0"/>
              <a:t>There is no “Correct Format”. What is usable and understandable to you.</a:t>
            </a:r>
          </a:p>
          <a:p>
            <a:r>
              <a:rPr lang="en-US" dirty="0" smtClean="0"/>
              <a:t>What financial data do you need to make an informed decision for your school?</a:t>
            </a:r>
          </a:p>
          <a:p>
            <a:pPr lvl="1"/>
            <a:r>
              <a:rPr lang="en-US" sz="2400" dirty="0" smtClean="0"/>
              <a:t>Keep it Simple - Institute a 10 Minute Rule</a:t>
            </a:r>
          </a:p>
          <a:p>
            <a:pPr lvl="1"/>
            <a:r>
              <a:rPr lang="en-US" sz="2400" dirty="0" smtClean="0"/>
              <a:t>Finance Committee</a:t>
            </a:r>
          </a:p>
          <a:p>
            <a:pPr lvl="2"/>
            <a:r>
              <a:rPr lang="en-US" sz="2100" dirty="0" smtClean="0"/>
              <a:t>Review Financials in detail and report a Summary to Full Board</a:t>
            </a:r>
            <a:endParaRPr lang="en-US" sz="1800" dirty="0"/>
          </a:p>
          <a:p>
            <a:pPr lvl="1"/>
            <a:r>
              <a:rPr lang="en-US" sz="2400" dirty="0" smtClean="0"/>
              <a:t>Work with your School Treasurer</a:t>
            </a:r>
          </a:p>
          <a:p>
            <a:r>
              <a:rPr lang="en-US" dirty="0" smtClean="0"/>
              <a:t>Best Practices</a:t>
            </a:r>
          </a:p>
          <a:p>
            <a:pPr lvl="1"/>
            <a:r>
              <a:rPr lang="en-US" b="1" dirty="0"/>
              <a:t>Monitoring </a:t>
            </a:r>
            <a:r>
              <a:rPr lang="en-US" b="1" dirty="0" smtClean="0"/>
              <a:t>&amp; </a:t>
            </a:r>
            <a:r>
              <a:rPr lang="en-US" b="1" u="sng" dirty="0" smtClean="0"/>
              <a:t>Projecting</a:t>
            </a:r>
            <a:r>
              <a:rPr lang="en-US" b="1" dirty="0" smtClean="0"/>
              <a:t> Cash Flows</a:t>
            </a:r>
          </a:p>
          <a:p>
            <a:pPr lvl="2"/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Future Liabilities</a:t>
            </a:r>
          </a:p>
          <a:p>
            <a:pPr lvl="2"/>
            <a:r>
              <a:rPr lang="en-US" dirty="0" smtClean="0"/>
              <a:t>Debt Service (if applicable)</a:t>
            </a:r>
            <a:endParaRPr lang="en-US" dirty="0"/>
          </a:p>
          <a:p>
            <a:pPr lvl="1"/>
            <a:r>
              <a:rPr lang="en-US" sz="2400" dirty="0" smtClean="0"/>
              <a:t>Monitoring Budget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19600"/>
            <a:ext cx="247348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Officer -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Independent Fiscal Officer – HB 2 Change</a:t>
            </a:r>
          </a:p>
          <a:p>
            <a:r>
              <a:rPr lang="en-US" sz="2400" dirty="0" smtClean="0"/>
              <a:t>Requires fiscal officers to be employed by or engaged under a contract </a:t>
            </a:r>
            <a:r>
              <a:rPr lang="en-US" sz="2400" i="1" dirty="0" smtClean="0"/>
              <a:t>with the governing authority </a:t>
            </a:r>
            <a:r>
              <a:rPr lang="en-US" sz="2400" dirty="0" smtClean="0"/>
              <a:t>of the school</a:t>
            </a:r>
          </a:p>
          <a:p>
            <a:r>
              <a:rPr lang="en-US" sz="2400" dirty="0" smtClean="0"/>
              <a:t>Intent – Keep Fiscal Officers acting in the best interest of the school/governing authority</a:t>
            </a:r>
          </a:p>
          <a:p>
            <a:r>
              <a:rPr lang="en-US" sz="2400" dirty="0" smtClean="0"/>
              <a:t>Requirement can be Waived with Board Resolution but MUST also be Approved by Sponsor</a:t>
            </a:r>
          </a:p>
          <a:p>
            <a:pPr lvl="1"/>
            <a:r>
              <a:rPr lang="en-US" dirty="0" smtClean="0"/>
              <a:t>OCCS Waiver Requirements</a:t>
            </a:r>
          </a:p>
          <a:p>
            <a:pPr lvl="2"/>
            <a:r>
              <a:rPr lang="en-US" dirty="0" smtClean="0"/>
              <a:t>Treasurer has License, background checks and bond</a:t>
            </a:r>
          </a:p>
          <a:p>
            <a:pPr lvl="2"/>
            <a:r>
              <a:rPr lang="en-US" dirty="0" smtClean="0"/>
              <a:t>Treasurer has never had a school deemed </a:t>
            </a:r>
            <a:r>
              <a:rPr lang="en-US" dirty="0" err="1" smtClean="0"/>
              <a:t>unauditable</a:t>
            </a:r>
            <a:endParaRPr lang="en-US" dirty="0" smtClean="0"/>
          </a:p>
          <a:p>
            <a:pPr lvl="2"/>
            <a:r>
              <a:rPr lang="en-US" dirty="0" smtClean="0"/>
              <a:t>The school’s prior year audit does not have Finding fore Recovery or Questioned Costs</a:t>
            </a:r>
          </a:p>
          <a:p>
            <a:pPr lvl="2"/>
            <a:r>
              <a:rPr lang="en-US" b="1" dirty="0" smtClean="0"/>
              <a:t>Debt to </a:t>
            </a:r>
            <a:r>
              <a:rPr lang="en-US" b="1" dirty="0" err="1" smtClean="0"/>
              <a:t>Mgmt</a:t>
            </a:r>
            <a:r>
              <a:rPr lang="en-US" b="1" dirty="0" smtClean="0"/>
              <a:t> Co is not greater than Total Assets</a:t>
            </a:r>
          </a:p>
        </p:txBody>
      </p:sp>
    </p:spTree>
    <p:extLst>
      <p:ext uri="{BB962C8B-B14F-4D97-AF65-F5344CB8AC3E}">
        <p14:creationId xmlns:p14="http://schemas.microsoft.com/office/powerpoint/2010/main" val="2596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OCCS Monthly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FTE and School Reported Headcounts</a:t>
            </a:r>
          </a:p>
          <a:p>
            <a:pPr lvl="1"/>
            <a:r>
              <a:rPr lang="en-US" dirty="0" smtClean="0"/>
              <a:t>Fluctuations (decreases)</a:t>
            </a:r>
          </a:p>
          <a:p>
            <a:pPr lvl="2"/>
            <a:r>
              <a:rPr lang="en-US" dirty="0" smtClean="0"/>
              <a:t>10%, Notes</a:t>
            </a:r>
          </a:p>
          <a:p>
            <a:pPr lvl="2"/>
            <a:r>
              <a:rPr lang="en-US" dirty="0" smtClean="0"/>
              <a:t>15%, Formal Discussions</a:t>
            </a:r>
          </a:p>
          <a:p>
            <a:pPr lvl="2"/>
            <a:r>
              <a:rPr lang="en-US" dirty="0" smtClean="0"/>
              <a:t>20%, Corrective Action</a:t>
            </a:r>
          </a:p>
          <a:p>
            <a:r>
              <a:rPr lang="en-US" dirty="0" smtClean="0"/>
              <a:t>Budget vs. Actual</a:t>
            </a:r>
          </a:p>
          <a:p>
            <a:pPr lvl="1"/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Expenses Out of Line With:</a:t>
            </a:r>
          </a:p>
          <a:p>
            <a:pPr lvl="2"/>
            <a:r>
              <a:rPr lang="en-US" dirty="0" smtClean="0"/>
              <a:t>Time of Year</a:t>
            </a:r>
          </a:p>
          <a:p>
            <a:pPr lvl="2"/>
            <a:r>
              <a:rPr lang="en-US" dirty="0" smtClean="0"/>
              <a:t>Revenues</a:t>
            </a:r>
          </a:p>
          <a:p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30-60 days on hand or </a:t>
            </a:r>
            <a:r>
              <a:rPr lang="en-US" i="1" dirty="0" smtClean="0"/>
              <a:t>Where are you going to get it?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90800"/>
            <a:ext cx="3571875" cy="2750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799" cy="1219200"/>
          </a:xfrm>
        </p:spPr>
        <p:txBody>
          <a:bodyPr/>
          <a:lstStyle/>
          <a:p>
            <a:r>
              <a:rPr lang="en-US" sz="4800" dirty="0" smtClean="0"/>
              <a:t>Forecasts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this information be used for?</a:t>
            </a:r>
          </a:p>
          <a:p>
            <a:r>
              <a:rPr lang="en-US" dirty="0" smtClean="0"/>
              <a:t>October and May</a:t>
            </a:r>
          </a:p>
          <a:p>
            <a:pPr lvl="1"/>
            <a:r>
              <a:rPr lang="en-US" sz="2300" b="1" u="sng" dirty="0" smtClean="0"/>
              <a:t>START EARLY </a:t>
            </a:r>
            <a:r>
              <a:rPr lang="en-US" sz="2300" dirty="0" smtClean="0"/>
              <a:t>(2-3 months)</a:t>
            </a:r>
          </a:p>
          <a:p>
            <a:pPr lvl="2"/>
            <a:r>
              <a:rPr lang="en-US" dirty="0" smtClean="0"/>
              <a:t>Time to understand, plan and make corrections</a:t>
            </a:r>
          </a:p>
          <a:p>
            <a:r>
              <a:rPr lang="en-US" dirty="0" smtClean="0"/>
              <a:t>ORC 5705.391 &amp; OAC 3301-92-04</a:t>
            </a:r>
          </a:p>
          <a:p>
            <a:pPr lvl="1"/>
            <a:r>
              <a:rPr lang="en-US" sz="2300" u="sng" dirty="0" smtClean="0"/>
              <a:t>If there is a deficit projected in one of the first three years forecasted there should be a PLAN in place to eliminate deficits.</a:t>
            </a:r>
          </a:p>
          <a:p>
            <a:r>
              <a:rPr lang="en-US" dirty="0" smtClean="0"/>
              <a:t>Cash Basis – should not end in negative cash balance, there is a line for Debt Proceeds, Credits, etc.</a:t>
            </a:r>
          </a:p>
          <a:p>
            <a:r>
              <a:rPr lang="en-US" u="sng" dirty="0" smtClean="0"/>
              <a:t>REASONABLE</a:t>
            </a:r>
            <a:r>
              <a:rPr lang="en-US" dirty="0" smtClean="0"/>
              <a:t> Assumptions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295400"/>
            <a:ext cx="2069329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 Budgets – 3314.032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this information be used for?</a:t>
            </a:r>
          </a:p>
          <a:p>
            <a:r>
              <a:rPr lang="en-US" dirty="0" smtClean="0"/>
              <a:t>Due October 31</a:t>
            </a:r>
            <a:r>
              <a:rPr lang="en-US" baseline="30000" dirty="0" smtClean="0"/>
              <a:t>st</a:t>
            </a:r>
            <a:r>
              <a:rPr lang="en-US" dirty="0" smtClean="0"/>
              <a:t> each fiscal year</a:t>
            </a:r>
          </a:p>
          <a:p>
            <a:pPr lvl="1"/>
            <a:r>
              <a:rPr lang="en-US" sz="2300" b="1" u="sng" dirty="0"/>
              <a:t>START EARLY </a:t>
            </a:r>
            <a:r>
              <a:rPr lang="en-US" sz="2300" dirty="0"/>
              <a:t>(2-3 months)</a:t>
            </a:r>
          </a:p>
          <a:p>
            <a:pPr lvl="2"/>
            <a:r>
              <a:rPr lang="en-US" dirty="0"/>
              <a:t>Time to understand, plan and make corrections</a:t>
            </a:r>
          </a:p>
          <a:p>
            <a:r>
              <a:rPr lang="en-US" dirty="0" smtClean="0"/>
              <a:t>USAS </a:t>
            </a:r>
            <a:r>
              <a:rPr lang="en-US" dirty="0"/>
              <a:t>format</a:t>
            </a:r>
          </a:p>
          <a:p>
            <a:r>
              <a:rPr lang="en-US" dirty="0"/>
              <a:t>&gt;20% </a:t>
            </a:r>
            <a:r>
              <a:rPr lang="en-US" dirty="0" err="1"/>
              <a:t>Mgmt</a:t>
            </a:r>
            <a:r>
              <a:rPr lang="en-US" dirty="0"/>
              <a:t> Co. must report in greater detail than </a:t>
            </a:r>
            <a:r>
              <a:rPr lang="en-US" dirty="0" smtClean="0"/>
              <a:t>“Purchased Services</a:t>
            </a:r>
            <a:r>
              <a:rPr lang="en-US" dirty="0"/>
              <a:t>”</a:t>
            </a:r>
          </a:p>
          <a:p>
            <a:r>
              <a:rPr lang="en-US" dirty="0"/>
              <a:t>Need to submit RESOLUTION of </a:t>
            </a:r>
            <a:r>
              <a:rPr lang="en-US" dirty="0" smtClean="0"/>
              <a:t>approval</a:t>
            </a:r>
          </a:p>
          <a:p>
            <a:r>
              <a:rPr lang="en-US" u="sng" dirty="0"/>
              <a:t>REASONABLE</a:t>
            </a:r>
            <a:r>
              <a:rPr lang="en-US" dirty="0"/>
              <a:t> Assumptions</a:t>
            </a:r>
          </a:p>
          <a:p>
            <a:r>
              <a:rPr lang="en-US" dirty="0" smtClean="0"/>
              <a:t>Budget Per Pupil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953000"/>
            <a:ext cx="300231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Audits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Expectation - Clean Audits</a:t>
            </a:r>
          </a:p>
          <a:p>
            <a:pPr lvl="1"/>
            <a:r>
              <a:rPr lang="en-US" dirty="0" smtClean="0"/>
              <a:t>The financial data is often dated, however it is (relatively) </a:t>
            </a:r>
            <a:r>
              <a:rPr lang="en-US" i="1" u="sng" dirty="0" smtClean="0"/>
              <a:t>Consistent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Opinions</a:t>
            </a:r>
          </a:p>
          <a:p>
            <a:pPr lvl="2"/>
            <a:r>
              <a:rPr lang="en-US" dirty="0" smtClean="0"/>
              <a:t>Unmodified - GOOD</a:t>
            </a:r>
          </a:p>
          <a:p>
            <a:pPr lvl="2"/>
            <a:r>
              <a:rPr lang="en-US" dirty="0" smtClean="0"/>
              <a:t>Qualified (Qualifications) - BAD</a:t>
            </a:r>
          </a:p>
          <a:p>
            <a:pPr lvl="2"/>
            <a:r>
              <a:rPr lang="en-US" dirty="0" smtClean="0"/>
              <a:t>Financial Statement Opinion, Federal Program Opinion</a:t>
            </a:r>
          </a:p>
          <a:p>
            <a:pPr lvl="1"/>
            <a:r>
              <a:rPr lang="en-US" dirty="0" smtClean="0"/>
              <a:t>Emphases of Matter</a:t>
            </a:r>
          </a:p>
          <a:p>
            <a:pPr lvl="2"/>
            <a:r>
              <a:rPr lang="en-US" dirty="0" smtClean="0"/>
              <a:t>Going Concerns</a:t>
            </a:r>
          </a:p>
          <a:p>
            <a:pPr lvl="2"/>
            <a:r>
              <a:rPr lang="en-US" dirty="0" smtClean="0"/>
              <a:t>GASB 68 Effects</a:t>
            </a:r>
          </a:p>
          <a:p>
            <a:pPr lvl="1"/>
            <a:r>
              <a:rPr lang="en-US" dirty="0" smtClean="0"/>
              <a:t>Findings</a:t>
            </a:r>
          </a:p>
          <a:p>
            <a:pPr lvl="2"/>
            <a:r>
              <a:rPr lang="en-US" dirty="0" smtClean="0"/>
              <a:t>Material Weaknesses, Material Misstatements, Significant Deficiencies</a:t>
            </a:r>
          </a:p>
          <a:p>
            <a:pPr lvl="2"/>
            <a:r>
              <a:rPr lang="en-US" dirty="0" smtClean="0"/>
              <a:t>Findings for Recovery, Questioned Costs</a:t>
            </a:r>
          </a:p>
          <a:p>
            <a:pPr lvl="3"/>
            <a:r>
              <a:rPr lang="en-US" dirty="0" smtClean="0"/>
              <a:t>&gt;= $5,000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133600"/>
            <a:ext cx="2590800" cy="144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Contract Financial Goals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school have Financial Goals?</a:t>
            </a:r>
            <a:endParaRPr lang="en-US" dirty="0"/>
          </a:p>
          <a:p>
            <a:pPr lvl="1"/>
            <a:r>
              <a:rPr lang="en-US" dirty="0" smtClean="0"/>
              <a:t>Check your Attachment 5 – Performance and Accountability Plan</a:t>
            </a:r>
          </a:p>
          <a:p>
            <a:pPr lvl="1"/>
            <a:r>
              <a:rPr lang="en-US" dirty="0" smtClean="0"/>
              <a:t>Make sure that your School Treasurer is </a:t>
            </a:r>
            <a:r>
              <a:rPr lang="en-US" b="1" u="sng" dirty="0" smtClean="0"/>
              <a:t>Aware</a:t>
            </a:r>
            <a:r>
              <a:rPr lang="en-US" dirty="0" smtClean="0"/>
              <a:t> of these Goals</a:t>
            </a:r>
          </a:p>
          <a:p>
            <a:r>
              <a:rPr lang="en-US" dirty="0" smtClean="0"/>
              <a:t>Goal Template (attachment)</a:t>
            </a:r>
            <a:endParaRPr lang="en-US" dirty="0"/>
          </a:p>
          <a:p>
            <a:r>
              <a:rPr lang="en-US" dirty="0" smtClean="0"/>
              <a:t>Consequences</a:t>
            </a:r>
            <a:endParaRPr lang="en-US" dirty="0"/>
          </a:p>
          <a:p>
            <a:pPr lvl="1"/>
            <a:r>
              <a:rPr lang="en-US" dirty="0" smtClean="0"/>
              <a:t>Considered OUT OF COMPLIANCE WITH CHARTER CONTRACT</a:t>
            </a:r>
          </a:p>
          <a:p>
            <a:pPr lvl="1"/>
            <a:r>
              <a:rPr lang="en-US" dirty="0" smtClean="0"/>
              <a:t>Corrective Action Plans</a:t>
            </a:r>
          </a:p>
          <a:p>
            <a:pPr lvl="2"/>
            <a:r>
              <a:rPr lang="en-US" dirty="0" smtClean="0"/>
              <a:t>Self-Initiated</a:t>
            </a:r>
          </a:p>
          <a:p>
            <a:pPr lvl="2"/>
            <a:r>
              <a:rPr lang="en-US" dirty="0" smtClean="0"/>
              <a:t>OCCS Letter of Concern</a:t>
            </a:r>
          </a:p>
          <a:p>
            <a:pPr lvl="2"/>
            <a:r>
              <a:rPr lang="en-US" dirty="0" smtClean="0"/>
              <a:t>OCCS Probation</a:t>
            </a:r>
          </a:p>
          <a:p>
            <a:pPr lvl="2"/>
            <a:r>
              <a:rPr lang="en-US" dirty="0" smtClean="0"/>
              <a:t>OCCS Intent to Suspend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648200"/>
            <a:ext cx="3048000" cy="193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CS New">
  <a:themeElements>
    <a:clrScheme name="OCC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BDC812"/>
      </a:accent3>
      <a:accent4>
        <a:srgbClr val="000F6E"/>
      </a:accent4>
      <a:accent5>
        <a:srgbClr val="8B167A"/>
      </a:accent5>
      <a:accent6>
        <a:srgbClr val="0000FF"/>
      </a:accent6>
      <a:hlink>
        <a:srgbClr val="0000FF"/>
      </a:hlink>
      <a:folHlink>
        <a:srgbClr val="800080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rgbClr val="9DB8D3"/>
        </a:solidFill>
        <a:ln w="57150">
          <a:solidFill>
            <a:srgbClr val="9DB8D3"/>
          </a:solidFill>
          <a:miter lim="800000"/>
          <a:headEnd/>
          <a:tailEnd/>
        </a:ln>
        <a:effectLst/>
      </a:spPr>
      <a:bodyPr wrap="none" anchor="ctr"/>
      <a:lstStyle>
        <a:defPPr algn="l">
          <a:spcBef>
            <a:spcPct val="0"/>
          </a:spcBef>
          <a:buClrTx/>
          <a:buSzTx/>
          <a:buFontTx/>
          <a:buNone/>
          <a:defRPr sz="2400" dirty="0"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OCCS New</Template>
  <TotalTime>28270</TotalTime>
  <Words>639</Words>
  <Application>Microsoft Office PowerPoint</Application>
  <PresentationFormat>On-screen Show (4:3)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OCCS New</vt:lpstr>
      <vt:lpstr>School Finance 102</vt:lpstr>
      <vt:lpstr>Agenda</vt:lpstr>
      <vt:lpstr>Financial Statement Formats</vt:lpstr>
      <vt:lpstr>Fiscal Officer - Relationship</vt:lpstr>
      <vt:lpstr>OCCS Monthly Monitoring</vt:lpstr>
      <vt:lpstr>Forecasts</vt:lpstr>
      <vt:lpstr>ODE Budgets – 3314.032 NEW</vt:lpstr>
      <vt:lpstr>Audits</vt:lpstr>
      <vt:lpstr>Contract Financial Goals</vt:lpstr>
      <vt:lpstr>Reauthorization</vt:lpstr>
      <vt:lpstr> </vt:lpstr>
    </vt:vector>
  </TitlesOfParts>
  <Company>Ohio Council of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</dc:creator>
  <cp:lastModifiedBy>Adrianne Shreve</cp:lastModifiedBy>
  <cp:revision>624</cp:revision>
  <cp:lastPrinted>2017-04-21T15:02:03Z</cp:lastPrinted>
  <dcterms:created xsi:type="dcterms:W3CDTF">2009-08-17T12:57:43Z</dcterms:created>
  <dcterms:modified xsi:type="dcterms:W3CDTF">2017-04-21T15:02:11Z</dcterms:modified>
</cp:coreProperties>
</file>